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12192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Regular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997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C2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6103999" cy="6865808"/>
          </a:xfrm>
          <a:prstGeom prst="rect">
            <a:avLst/>
          </a:prstGeom>
          <a:solidFill>
            <a:srgbClr val="FDFDFD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5556" t="-96585" r="-5556" b="-96585"/>
          <a:stretch/>
        </p:blipFill>
        <p:spPr>
          <a:xfrm>
            <a:off x="0" y="0"/>
            <a:ext cx="6103999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517756" y="2683965"/>
            <a:ext cx="5247915" cy="55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SecureLifeCover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517756" y="3356946"/>
            <a:ext cx="5247915" cy="767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spcBef>
                <a:spcPts val="874"/>
              </a:spcBef>
              <a:buNone/>
            </a:pPr>
            <a:r>
              <a:rPr lang="en-US" sz="144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dynamic and inclusive fintech company providing automated funeral cover payment solutions to underserved communities in South Africa.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4685" y="1941086"/>
            <a:ext cx="10979579" cy="55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The Problem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604684" y="2815273"/>
            <a:ext cx="10979579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spcBef>
                <a:spcPts val="874"/>
              </a:spcBef>
              <a:buNone/>
            </a:pPr>
            <a:r>
              <a:rPr lang="en-US" sz="1600" b="1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 Million</a:t>
            </a:r>
            <a:r>
              <a:rPr lang="en-US" sz="16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South Africans have a funeral policy </a:t>
            </a:r>
            <a:endParaRPr lang="en-US" sz="1600" dirty="0"/>
          </a:p>
        </p:txBody>
      </p:sp>
      <p:sp>
        <p:nvSpPr>
          <p:cNvPr id="4" name="Object 3"/>
          <p:cNvSpPr/>
          <p:nvPr/>
        </p:nvSpPr>
        <p:spPr>
          <a:xfrm>
            <a:off x="604686" y="3274743"/>
            <a:ext cx="10979579" cy="511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spcBef>
                <a:spcPts val="1217"/>
              </a:spcBef>
              <a:buNone/>
            </a:pPr>
            <a:r>
              <a:rPr lang="en-US" sz="1440" b="1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However</a:t>
            </a:r>
            <a:r>
              <a:rPr lang="en-US" sz="144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</a:t>
            </a:r>
            <a:r>
              <a:rPr lang="en-US" sz="144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forget to make payments, leading to </a:t>
            </a:r>
            <a:r>
              <a:rPr lang="en-US" sz="1440" b="1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lapsed policies</a:t>
            </a:r>
            <a:r>
              <a:rPr lang="en-US" sz="144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severe financial hardship during the bereavement process.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04686" y="3898545"/>
            <a:ext cx="10979579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spcBef>
                <a:spcPts val="1217"/>
              </a:spcBef>
              <a:buNone/>
            </a:pPr>
            <a:r>
              <a:rPr lang="en-US" sz="144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major reason to that is people hold multiple policies and </a:t>
            </a:r>
            <a:r>
              <a:rPr lang="en-US" sz="1440" b="1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struggle to keep track of payments 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730"/>
            <a:ext cx="12188952" cy="55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The Current Landscape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2" y="2550128"/>
            <a:ext cx="11246213" cy="28948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32" y="2550128"/>
            <a:ext cx="11236690" cy="288535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1" y="2550157"/>
            <a:ext cx="5618345" cy="78535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Payment Method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094476" y="2550157"/>
            <a:ext cx="5618345" cy="78535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Community Access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1" y="3335514"/>
            <a:ext cx="5618345" cy="1047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Debit Orders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094476" y="3335514"/>
            <a:ext cx="5618345" cy="1047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Low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76131" y="4382655"/>
            <a:ext cx="5618345" cy="1047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Cash Payments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094476" y="4382655"/>
            <a:ext cx="5618345" cy="1047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Limited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-476131" y="6537501"/>
            <a:ext cx="12188952" cy="170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344"/>
              </a:lnSpc>
              <a:buNone/>
            </a:pPr>
            <a:r>
              <a:rPr lang="en-US" sz="96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*Financial Inclusion Tracker, World Bank (2021)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730"/>
            <a:ext cx="12188952" cy="55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Our Solution: SecureLifeCover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2593723"/>
            <a:ext cx="2961534" cy="119032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52312" y="3058249"/>
            <a:ext cx="2513971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Mobile-based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0" y="3921236"/>
            <a:ext cx="2513971" cy="1066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6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SecureLifeCover is a mobile application that enables users to manage their funeral cover payments conveniently on their smartphones.</a:t>
            </a:r>
            <a:endParaRPr lang="en-US" sz="1600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7691" y="2593723"/>
            <a:ext cx="2952012" cy="119032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613834" y="3058249"/>
            <a:ext cx="2199725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Payments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523369" y="3921236"/>
            <a:ext cx="2513971" cy="12797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6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platform automates recurring payments to funeral parlors, ensuring that policies remain active and families are protected in the event of a loss.</a:t>
            </a:r>
            <a:endParaRPr lang="en-US" sz="1600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9249" y="2593723"/>
            <a:ext cx="2961534" cy="119032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375393" y="2929693"/>
            <a:ext cx="2199725" cy="511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Wallet Integration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284928" y="3921236"/>
            <a:ext cx="2513971" cy="12797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6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SecureLifeCover integrates with popular mobile wallet providers, allowing users to seamlessly link their accounts and make payments directly from their wallets.</a:t>
            </a:r>
            <a:endParaRPr lang="en-US" sz="1600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8899" y="2590524"/>
            <a:ext cx="2952012" cy="1190327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136953" y="3058249"/>
            <a:ext cx="2199725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Transactions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9046488" y="3921236"/>
            <a:ext cx="2513971" cy="14930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6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platform utilizes the Interledger Protocol (ILP) to provide secure, transparent, and efficient financial transactions, ensuring the safety and reliability of funeral cover payments.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C2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730"/>
            <a:ext cx="12188952" cy="55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How it Works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541995"/>
            <a:ext cx="5446938" cy="4852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73"/>
              </a:lnSpc>
              <a:buSzPct val="100000"/>
              <a:buChar char="•"/>
            </a:pPr>
            <a:r>
              <a:rPr lang="en-US" sz="2052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Link mobile wallet to SecureLifeCover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securely connect their mobile wallets, such as MTN MoMo or Vodacom M-Pesa, to the SecureLifeCover app, enabling seamless integration for automated payments.</a:t>
            </a:r>
          </a:p>
          <a:p>
            <a:pPr marL="242900" indent="-242900" algn="l">
              <a:lnSpc>
                <a:spcPts val="2873"/>
              </a:lnSpc>
              <a:spcBef>
                <a:spcPts val="2338"/>
              </a:spcBef>
              <a:buSzPct val="100000"/>
              <a:buChar char="•"/>
            </a:pPr>
            <a:r>
              <a:rPr lang="en-US" sz="2052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up automatic recurring payments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easily configure recurring payments to their preferred funeral parlors, ensuring their coverage remains active and their loved ones are protected.</a:t>
            </a:r>
          </a:p>
          <a:p>
            <a:pPr marL="242900" indent="-242900" algn="l">
              <a:lnSpc>
                <a:spcPts val="2873"/>
              </a:lnSpc>
              <a:spcBef>
                <a:spcPts val="2338"/>
              </a:spcBef>
              <a:buSzPct val="100000"/>
              <a:buChar char="•"/>
            </a:pPr>
            <a:r>
              <a:rPr lang="en-US" sz="2052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 payment reminders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SecureLifeCover app provides timely payment reminders, helping users stay on top of their funeral cover obligations and avoid lapsed policies.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1541995"/>
            <a:ext cx="5446938" cy="37579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73"/>
              </a:lnSpc>
              <a:buSzPct val="100000"/>
              <a:buChar char="•"/>
            </a:pPr>
            <a:r>
              <a:rPr lang="en-US" sz="2052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payments via Interledger Protocol (ILP)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transactions are processed securely using the Interledger Protocol, a decentralized payment system that ensures transparent and reliable fund transfers.</a:t>
            </a:r>
          </a:p>
          <a:p>
            <a:pPr marL="242900" indent="-242900" algn="l">
              <a:lnSpc>
                <a:spcPts val="2873"/>
              </a:lnSpc>
              <a:spcBef>
                <a:spcPts val="2338"/>
              </a:spcBef>
              <a:buSzPct val="100000"/>
              <a:buChar char="•"/>
            </a:pPr>
            <a:r>
              <a:rPr lang="en-US" sz="2052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Confirmation and peace of mind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receive confirmation of successful payments and can rest assured that their funeral cover is active, providing them and their families with financial protection during difficult times.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730"/>
            <a:ext cx="12188952" cy="55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Market Opportunity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90277"/>
            <a:ext cx="2666333" cy="2847263"/>
          </a:xfrm>
          <a:prstGeom prst="rect">
            <a:avLst/>
          </a:prstGeom>
          <a:solidFill>
            <a:srgbClr val="A68118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1334" t="4141" r="21334" b="4141"/>
          <a:stretch/>
        </p:blipFill>
        <p:spPr>
          <a:xfrm>
            <a:off x="476131" y="1590277"/>
            <a:ext cx="2666333" cy="284726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42814" y="4564013"/>
            <a:ext cx="2932967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b="1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Underserved Communities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42814" y="4893138"/>
            <a:ext cx="2932967" cy="85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 segments of South Africa's population in rural and low-income urban areas lack access to formal funeral cover.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332917" y="1590277"/>
            <a:ext cx="2666333" cy="284726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l="23608" t="4141" r="23608" b="4141"/>
          <a:stretch/>
        </p:blipFill>
        <p:spPr>
          <a:xfrm>
            <a:off x="3332917" y="1590277"/>
            <a:ext cx="2666333" cy="2847263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199600" y="4564013"/>
            <a:ext cx="2932967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b="1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Demand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199600" y="4893138"/>
            <a:ext cx="2932967" cy="85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the cost of living rises, there is an increasing need for affordable and accessible funeral cover solutions.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189702" y="1590277"/>
            <a:ext cx="2666333" cy="2847263"/>
          </a:xfrm>
          <a:prstGeom prst="rect">
            <a:avLst/>
          </a:prstGeom>
          <a:solidFill>
            <a:srgbClr val="A68118"/>
          </a:solidFill>
        </p:spPr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/>
          <a:srcRect l="19972" t="4141" r="19972" b="4141"/>
          <a:stretch/>
        </p:blipFill>
        <p:spPr>
          <a:xfrm>
            <a:off x="6189702" y="1590277"/>
            <a:ext cx="2666333" cy="284726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056386" y="4564013"/>
            <a:ext cx="2932967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b="1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Wallet Partnerships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056386" y="4893138"/>
            <a:ext cx="2932967" cy="1066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Partnering with popular mobile wallet providers could enable SecureLifeCover to reach a wider audience and leverage existing payment infrastructure.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046488" y="1590277"/>
            <a:ext cx="2666333" cy="2847263"/>
          </a:xfrm>
          <a:prstGeom prst="rect">
            <a:avLst/>
          </a:prstGeom>
          <a:solidFill>
            <a:srgbClr val="A68118"/>
          </a:solidFill>
        </p:spPr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/>
          <a:srcRect l="22698" t="4141" r="22698" b="4141"/>
          <a:stretch/>
        </p:blipFill>
        <p:spPr>
          <a:xfrm>
            <a:off x="9046488" y="1590277"/>
            <a:ext cx="2666333" cy="2847263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8913171" y="4564013"/>
            <a:ext cx="2932967" cy="511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b="1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Funeral Parlor Collaborations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8913171" y="5149133"/>
            <a:ext cx="2932967" cy="12797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Establishing partnerships with funeral parlors would allow SecureLifeCover to seamlessly integrate its automated payment platform into existing funeral services.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730"/>
            <a:ext cx="12188952" cy="55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Team and Traction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12500" b="12500"/>
          <a:stretch/>
        </p:blipFill>
        <p:spPr>
          <a:xfrm>
            <a:off x="511841" y="2426125"/>
            <a:ext cx="2380655" cy="2380655"/>
          </a:xfrm>
          <a:prstGeom prst="ellipse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11841" y="2426125"/>
            <a:ext cx="2380655" cy="2380655"/>
          </a:xfrm>
          <a:prstGeom prst="ellipse">
            <a:avLst/>
          </a:prstGeom>
          <a:noFill/>
          <a:ln w="25400">
            <a:solidFill>
              <a:srgbClr val="A68118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353527" y="4933252"/>
            <a:ext cx="2697282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Siphiwe Bogatsu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53527" y="5262378"/>
            <a:ext cx="2697282" cy="213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Co-Founder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40046" y="2426125"/>
            <a:ext cx="2380655" cy="2380655"/>
          </a:xfrm>
          <a:prstGeom prst="ellipse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440046" y="2426125"/>
            <a:ext cx="2380655" cy="2380655"/>
          </a:xfrm>
          <a:prstGeom prst="ellipse">
            <a:avLst/>
          </a:prstGeom>
          <a:noFill/>
          <a:ln w="25400">
            <a:solidFill>
              <a:srgbClr val="A68118"/>
            </a:solidFill>
            <a:prstDash val="solid"/>
            <a:miter lim="800000"/>
          </a:ln>
        </p:spPr>
      </p:sp>
      <p:sp>
        <p:nvSpPr>
          <p:cNvPr id="9" name="Object 8"/>
          <p:cNvSpPr/>
          <p:nvPr/>
        </p:nvSpPr>
        <p:spPr>
          <a:xfrm>
            <a:off x="3281732" y="4933252"/>
            <a:ext cx="2697282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Darryl Nyamayaro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281732" y="5262378"/>
            <a:ext cx="2697282" cy="213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Co-Founder</a:t>
            </a:r>
            <a:endParaRPr lang="en-US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68251" y="2426125"/>
            <a:ext cx="2380655" cy="2380655"/>
          </a:xfrm>
          <a:prstGeom prst="ellipse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6368251" y="2426125"/>
            <a:ext cx="2380655" cy="2380655"/>
          </a:xfrm>
          <a:prstGeom prst="ellipse">
            <a:avLst/>
          </a:prstGeom>
          <a:noFill/>
          <a:ln w="25400">
            <a:solidFill>
              <a:srgbClr val="A68118"/>
            </a:solidFill>
            <a:prstDash val="solid"/>
            <a:miter lim="800000"/>
          </a:ln>
        </p:spPr>
      </p:sp>
      <p:sp>
        <p:nvSpPr>
          <p:cNvPr id="13" name="Object 12"/>
          <p:cNvSpPr/>
          <p:nvPr/>
        </p:nvSpPr>
        <p:spPr>
          <a:xfrm>
            <a:off x="6209938" y="4933252"/>
            <a:ext cx="2697282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Donel Chihoma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209938" y="5262378"/>
            <a:ext cx="2697282" cy="213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Co-Founder</a:t>
            </a:r>
            <a:endParaRPr lang="en-US" dirty="0"/>
          </a:p>
        </p:txBody>
      </p:sp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6"/>
          <a:srcRect t="962" b="962"/>
          <a:stretch/>
        </p:blipFill>
        <p:spPr>
          <a:xfrm>
            <a:off x="9296457" y="2426125"/>
            <a:ext cx="2380655" cy="2380655"/>
          </a:xfrm>
          <a:prstGeom prst="ellipse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9296457" y="2426125"/>
            <a:ext cx="2380655" cy="2380655"/>
          </a:xfrm>
          <a:prstGeom prst="ellipse">
            <a:avLst/>
          </a:prstGeom>
          <a:noFill/>
          <a:ln w="25400">
            <a:solidFill>
              <a:srgbClr val="FFA300"/>
            </a:solidFill>
            <a:prstDash val="solid"/>
            <a:miter lim="800000"/>
          </a:ln>
        </p:spPr>
      </p:sp>
      <p:sp>
        <p:nvSpPr>
          <p:cNvPr id="17" name="Object 16"/>
          <p:cNvSpPr/>
          <p:nvPr/>
        </p:nvSpPr>
        <p:spPr>
          <a:xfrm>
            <a:off x="9138143" y="4933252"/>
            <a:ext cx="2697282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Jason Joannou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9138143" y="5262378"/>
            <a:ext cx="2697282" cy="213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Co-Founder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760236"/>
            <a:ext cx="4825772" cy="5335813"/>
          </a:xfrm>
          <a:prstGeom prst="rect">
            <a:avLst/>
          </a:prstGeom>
          <a:solidFill>
            <a:srgbClr val="FFA300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131" y="760236"/>
            <a:ext cx="4825772" cy="533581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775799" y="2045280"/>
            <a:ext cx="5939257" cy="23617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200"/>
              </a:lnSpc>
              <a:buNone/>
            </a:pPr>
            <a:r>
              <a:rPr lang="en-US" sz="5625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"We are poor in life; Let’s not be poor in death."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482</Words>
  <Application>Microsoft Office PowerPoint</Application>
  <PresentationFormat>Widescreen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</vt:lpstr>
      <vt:lpstr>Montserrat Regular</vt:lpstr>
      <vt:lpstr>Trocchi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SecureLifeCover Ensuring Peace of Mind with Automated Funeral Cover Payments</dc:title>
  <dc:subject>SecureLifeCover Ensuring Peace of Mind with Automated Funeral Cover Payments</dc:subject>
  <dc:creator>ido dodo</dc:creator>
  <cp:lastModifiedBy>Marker</cp:lastModifiedBy>
  <cp:revision>2</cp:revision>
  <dcterms:created xsi:type="dcterms:W3CDTF">2024-06-15T12:03:12Z</dcterms:created>
  <dcterms:modified xsi:type="dcterms:W3CDTF">2024-06-15T12:55:12Z</dcterms:modified>
</cp:coreProperties>
</file>